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4630400" cy="8229600"/>
  <p:notesSz cx="8229600" cy="14630400"/>
  <p:embeddedFontLs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Gelasio" panose="020B0604020202020204" charset="0"/>
      <p:regular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3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9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166"/>
            <a:ext cx="80927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Ultrasonic Information Transfer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98671"/>
            <a:ext cx="932378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Novel Approach to Wireless Communication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6058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Presented by: Yoni Grinberg &amp; Bar Harush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238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Supervisor: Dr. Elena Ravve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97066"/>
            <a:ext cx="4139565" cy="9780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63552" y="5045988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 Code: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1898" y="558879"/>
            <a:ext cx="6220420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Is Our Approach? FSK algorithem</a:t>
            </a:r>
            <a:endParaRPr lang="en-US" sz="2350" dirty="0"/>
          </a:p>
        </p:txBody>
      </p:sp>
      <p:sp>
        <p:nvSpPr>
          <p:cNvPr id="3" name="Shape 1"/>
          <p:cNvSpPr/>
          <p:nvPr/>
        </p:nvSpPr>
        <p:spPr>
          <a:xfrm>
            <a:off x="901898" y="1344573"/>
            <a:ext cx="12826603" cy="6326148"/>
          </a:xfrm>
          <a:prstGeom prst="roundRect">
            <a:avLst>
              <a:gd name="adj" fmla="val 134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pPr algn="l" rtl="0"/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909518" y="1352193"/>
            <a:ext cx="12811363" cy="63109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algn="l" rtl="0"/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12282" y="1481376"/>
            <a:ext cx="425612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Protocol Overview &amp; Parameters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12282" y="1919764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utilize a multi-layered acoustic communication protocol designed for secure, many-to-many data transfer in non-RF environments.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112282" y="2953464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Physical Layer: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Frequency-Shift Keying (FSK) modulation utilizing high-frequency carrier waves (18–20 kHz) to ensure inaudibility.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112282" y="3987165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Link Layer: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 decentralized CSMA/CA arbitration mechanism with an RTS/CTS handshake to mitigate the Hidden Node Problem.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112282" y="5020866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Inputs: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112282" y="5405914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UserID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40-bit unique sender identifier.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112282" y="5790962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Sequence Number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8-bit packet order identifier.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112282" y="6176010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Payload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88-bit user message data.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112282" y="6561058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Output: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112282" y="6946106"/>
            <a:ext cx="5996345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Modulated Waveform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FSK-encoded ultrasonic audio stream.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21773" y="1481376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Algorithm (pseudo code)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21773" y="1927265"/>
            <a:ext cx="5996345" cy="2270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Function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TransmitSignal(bitStream)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track = InitAudioTrack(SAMPLE_RATE)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 each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bit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bitStream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bit == 0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targetFreq = 18000 H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Z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else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targetFreq = 20000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endParaRPr lang="he-IL" sz="15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 rtl="0">
              <a:lnSpc>
                <a:spcPts val="2550"/>
              </a:lnSpc>
              <a:buNone/>
            </a:pPr>
            <a:r>
              <a:rPr lang="he-IL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if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521773" y="4319111"/>
            <a:ext cx="5996345" cy="1621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buffer = GenerateSineWave(targetFreq, phase)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      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ApplyAmplitudeRamp(buffer)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track.write(buffer)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for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track.stop()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Function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93200" y="882015"/>
            <a:ext cx="4365069" cy="545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4250"/>
              </a:lnSpc>
              <a:buNone/>
            </a:pP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1793200" y="1846421"/>
            <a:ext cx="5308878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Mechanism: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 implement a decentralized, asynchronous "Listen-Before-Talk" principle to manage many-to-many communication without a central server.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1793200" y="2745819"/>
            <a:ext cx="5308878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Collision Avoidance: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Utilizing an RTS/CTS (Request to Send / Clear to Send) handshake to logically reserve the acoustic medium and solve the Hidden Node Problem.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1793200" y="3645218"/>
            <a:ext cx="5308878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Backoff Strategy: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 use unique prime-number-based timers to minimize the probability of simultaneous retransmissions.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1793200" y="4361140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Inputs: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793200" y="4797623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RBWP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Regular Base Waiting Period (high prime number).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793200" y="5138142"/>
            <a:ext cx="5308878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MBWP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Minimal Base Waiting Period (low prime number fallback).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793200" y="5758101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Channel State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Real-time detection of 18–20 kHz activity.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1793200" y="6194584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Outputs: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1793200" y="6631067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RTS/CTS Frames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56-bit control signals for medium reservation.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1793200" y="6971586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ACK/NACK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Confirmation or error signals for frame integrity.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7535704" y="1846421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Function ExecuteCSMA(payload):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535704" y="2282904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while True: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535704" y="2719388"/>
            <a:ext cx="5308878" cy="447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wait for RBWP_Timer to expire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ChannelIsIdle(18-20kHz)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then  Transmit(RTS_Frame)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wait for CTS_Frame (Timeout = 2s)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if CTS_Received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then Transmit(Data_Frame) 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wait for ACK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return Success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else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wait MBWP (Random Backoff)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end if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else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wait MBWP until idle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if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while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Function</a:t>
            </a:r>
            <a:endParaRPr lang="en-US" sz="1350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D3CD3A5F-386A-BE09-C78F-FC71D6E1B5E7}"/>
              </a:ext>
            </a:extLst>
          </p:cNvPr>
          <p:cNvSpPr/>
          <p:nvPr/>
        </p:nvSpPr>
        <p:spPr>
          <a:xfrm>
            <a:off x="1793200" y="722250"/>
            <a:ext cx="6220420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rtl="0">
              <a:lnSpc>
                <a:spcPts val="2950"/>
              </a:lnSpc>
            </a:pPr>
            <a:r>
              <a:rPr lang="en-US" sz="2400" dirty="0">
                <a:latin typeface="Gelasio" panose="020B0604020202020204" charset="0"/>
                <a:cs typeface="Gelasio" panose="020B0604020202020204" charset="0"/>
              </a:rPr>
              <a:t>What Is Our Approach? (CSMA/CA Protocol)</a:t>
            </a:r>
            <a:endParaRPr lang="en-US" sz="2350" dirty="0">
              <a:latin typeface="Gelasio" panose="020B0604020202020204" charset="0"/>
              <a:cs typeface="Gelasio" panose="020B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6408"/>
            <a:ext cx="5673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Why CSMA/CA Works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2206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Collision Avoidance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69652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CSMA/CA verifies channel availability before transmission, preventing signal collisions and packet loss.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86482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65696" y="22061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Compatibility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05085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Robust frameworks exist for standardized Digital Signal Processing (DSP) and uniform hardware access.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9653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88868" y="22061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Resilience to Dynamic Topology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05085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Decentralized and asynchronous, allowing devices to join or leave instantly without network stalls.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98657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63310" y="49865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142524" y="5243870"/>
            <a:ext cx="31255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Asynchronous Operation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73428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"Listen-Before-Talk" principle is robust for devices with varying OS delays, unlike strict time synchronization.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98657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186482" y="49865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565696" y="5243870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Hidden Node Solution (RTS/CTS)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608861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Explicitly reserves the medium at the receiver's end, ensuring all nodes know the channel is busy.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8134"/>
            <a:ext cx="9712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Implementation: Data Encoding (FSK)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17639"/>
            <a:ext cx="451663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Frequency-Shift Keying (FSK)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78309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application uses FSK to encode binary data onto ultrasonic sound waves. This digital modulation technique changes the frequency of a carrier signal to transmit information.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40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Binary FSK (BFSK):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Carrier shifts between two discrete frequencies for binary (0s and 1s) information.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062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Frequency Selection: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18 kHz for '0' and 20 kHz for '1', inaudible to humans.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484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Bit Duration: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Optimal 0.5 milliseconds per bit, allowing for signal stability and receiver sampling.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82259" y="742831"/>
            <a:ext cx="10563939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Implementation: Connection Establishment (RTS/CTS)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1882259" y="1623060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905119" y="1645920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2115979" y="1979652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763917" y="1817608"/>
            <a:ext cx="2153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RTS (Request to Send)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2763917" y="2189083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Transmitter sends a short control frame indicating intent to transmit and occupy the medium.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1882259" y="2830116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905119" y="2852976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115979" y="3186708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2763917" y="3024664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Wait (SIFS)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2763917" y="3396139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Transmitter listens for a predefined window (Timeout).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1882259" y="4037171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1905119" y="4060031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2115979" y="4393763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2763917" y="4231719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CTS (Clear to Send)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2763917" y="4603194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the receiver is idle, it responds with a CTS frame, informing other participants the channel is busy.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1882259" y="5244227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1905119" y="5267087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2115979" y="5600819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2763917" y="5438775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Transmission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2763917" y="5810250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Upon receiving CTS, the transmitter sends the full data packet.</a:t>
            </a:r>
            <a:endParaRPr lang="en-US" sz="1350" dirty="0"/>
          </a:p>
        </p:txBody>
      </p:sp>
      <p:sp>
        <p:nvSpPr>
          <p:cNvPr id="23" name="Shape 21"/>
          <p:cNvSpPr/>
          <p:nvPr/>
        </p:nvSpPr>
        <p:spPr>
          <a:xfrm>
            <a:off x="1882259" y="6451283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1905119" y="6474143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2115979" y="6807875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2763917" y="6645831"/>
            <a:ext cx="2396490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Acknowledgement (ACK)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2763917" y="7017306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Receiver sends ACK upon correct data arrival; sender retransmits if no ACK.</a:t>
            </a:r>
            <a:endParaRPr lang="en-US" sz="13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92529" y="367903"/>
            <a:ext cx="8445222" cy="834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Case: Many-to-Many Interaction and Messaging Protocol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529" y="1469469"/>
            <a:ext cx="7852648" cy="63922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91139" y="506611"/>
            <a:ext cx="11648123" cy="1726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 Diagram: Structural Design of the CSMA/CA and Signal Processing Layers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139" y="2601158"/>
            <a:ext cx="10830878" cy="512183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81438" y="463748"/>
            <a:ext cx="10667405" cy="1053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Sequence Diagram: CSMA/CA Protocol with RTS/CTS Handshake Sequence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438" y="1854994"/>
            <a:ext cx="9918978" cy="591335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643" y="603052"/>
            <a:ext cx="13097113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Activity Diagram: CSMA/CA Protocol with RTS/CTS Handshake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43" y="2410301"/>
            <a:ext cx="12869466" cy="521612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83205" y="395288"/>
            <a:ext cx="9063871" cy="895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Sequence Diagram – Data Transmission and Frame Verification Protocol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5" y="1577459"/>
            <a:ext cx="8418909" cy="58663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83205" y="7604998"/>
            <a:ext cx="9063871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8315"/>
            <a:ext cx="763702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We Are Going To Do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16035"/>
            <a:ext cx="6407944" cy="2955250"/>
          </a:xfrm>
          <a:prstGeom prst="roundRect">
            <a:avLst>
              <a:gd name="adj" fmla="val 322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28224" y="375046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93751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657725"/>
            <a:ext cx="3176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Ultrasonic Data Transfer 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5148143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 uses ultrasonic waves for data transfer, leveraging their ability to propagate through liquids and be contained by solid barriers.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3516035"/>
            <a:ext cx="6408063" cy="2955250"/>
          </a:xfrm>
          <a:prstGeom prst="roundRect">
            <a:avLst>
              <a:gd name="adj" fmla="val 322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662982" y="375046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3937516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4657725"/>
            <a:ext cx="3056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Network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514814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many-to-many ultrasonic data transfer network for Android and iOS, with advanced collision avoidance.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0837" y="550783"/>
            <a:ext cx="12668726" cy="1251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Activity Diagram: Data Framing and Physical Layer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37" y="2203133"/>
            <a:ext cx="11842552" cy="49322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80837" y="7360682"/>
            <a:ext cx="1266872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5098"/>
            <a:ext cx="95309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Expected Results &amp; Key Specifications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131939"/>
            <a:ext cx="32065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Fully Functional Network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Acoustic communication network using ultrasonic waves.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51396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Seamless communication between Android and iOS devices.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74568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Reliable Protocol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Link Layer with RTS/CTS collision avoidance.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09411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Capacity &amp; Range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Supports 3+ concurrent nodes within a 2-meter radius.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62982" y="5043845"/>
            <a:ext cx="31161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Many-to-Many Topology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5534263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Manages data transfer from multiple emitters to multiple recipients.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5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Why Ultrasound?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6077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RF Challenges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40128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Crowded frequency spectrums.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550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Susceptible to electromagnetic interference.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972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Signal congestion and "snooping" risks.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3947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Poor propagation through conductive media (e.g., water, human body).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60777"/>
            <a:ext cx="352556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Ultrasound Advantages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40128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Propagates well through liquids and tissue.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4550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Naturally contained by solid barriers, enhancing security.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972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Avoids crowded radio spectrums.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33947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Ideal for environments where RF fails (e.g., operating rooms, underwater).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390" y="852032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rtl="0">
              <a:lnSpc>
                <a:spcPts val="2850"/>
              </a:lnSpc>
              <a:buSzPct val="100000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Why Is The Project Not Trivial?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6328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PoC to Network Layer: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Transitioning from a basic one-to-one physical link to a robust, scalable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many-to-many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communication protocol.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379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Interoperability: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Achieving seamless data exchange between heterogeneous mobile operating systems (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Android vs. iOS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 with unique audio chipsets and hardware constraints.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430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Physical and Algorithmic Constraints: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Managing severe acoustic challenges like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Multipath Propagation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(echoes) and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Self-Interference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on non-real-time mobile hardware.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554235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 Objectives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0" y="1634847"/>
            <a:ext cx="665083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62708" y="185654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Bridging the Gap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662708" y="2336006"/>
            <a:ext cx="12191762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basic acoustic links to a robust, scalable, and secure network layer.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72" y="3186708"/>
            <a:ext cx="665083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95249" y="3408402"/>
            <a:ext cx="336601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Multi-User Network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995249" y="3887867"/>
            <a:ext cx="11859220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Establish a secure, multi-user ultrasonic network for non-RF applications.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013" y="4738568"/>
            <a:ext cx="665083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27791" y="496026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Arbitration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2327791" y="5439728"/>
            <a:ext cx="1152667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CSMA/CA for sophisticated channel arbitration.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555" y="6290429"/>
            <a:ext cx="665083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660333" y="6512123"/>
            <a:ext cx="360604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Compatibility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2660333" y="6991588"/>
            <a:ext cx="11194137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Ensure seamless operation between Android and iOS devices.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4723" y="898565"/>
            <a:ext cx="7322939" cy="942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Algorithmic challenges and solutions: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2544723" y="2142649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Mitigating Acoustic Interference and Noise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2544723" y="2553652"/>
            <a:ext cx="9540954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Indoor environments suffer from severe </a:t>
            </a:r>
            <a:r>
              <a:rPr lang="en-US" sz="11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Multipath Propagation</a:t>
            </a: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where sound echoes overlap and cause Inter-Symbol Interference (ISI).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2544723" y="3089077"/>
            <a:ext cx="9540954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Implementing a conservative </a:t>
            </a:r>
            <a:r>
              <a:rPr lang="en-US" sz="11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0.5ms bit duration</a:t>
            </a: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allow signal echoes to decay and utilizing </a:t>
            </a:r>
            <a:r>
              <a:rPr lang="en-US" sz="11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Frequency-Shift Keying (FSK)</a:t>
            </a: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robust signal modulation.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2544723" y="3741420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Decentralized Channel Arbitration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2544723" y="4152424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Managing many-to-many communication without a central server or global clock.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2544723" y="4446508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Developing a </a:t>
            </a:r>
            <a:r>
              <a:rPr lang="en-US" sz="11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CSMA/CA-based protocol</a:t>
            </a: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using unique, </a:t>
            </a:r>
            <a:r>
              <a:rPr lang="en-US" sz="11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prime-number-based backoff timers</a:t>
            </a: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minimize collision probability.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2544723" y="4857512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Overcoming the Hidden Node Problem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2544723" y="5268516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Undetectable collisions occurring when two transmitters, out of range of each other, simultaneously signal a central receiver.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2544723" y="5562600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Utilizing a synchronized </a:t>
            </a:r>
            <a:r>
              <a:rPr lang="en-US" sz="11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RTS/CTS (Request to Send / Clear to Send) handshake</a:t>
            </a: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logically reserve the medium at the receiver's end.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2544723" y="5973604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Ensuring Data Integrity in Noisy Channels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2544723" y="6384608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Environmental noise can easily flip bits in a 160-bit frame.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2544723" y="6678692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Implementing a robust </a:t>
            </a:r>
            <a:r>
              <a:rPr lang="en-US" sz="11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16-bit CRC checksum</a:t>
            </a: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an </a:t>
            </a:r>
            <a:r>
              <a:rPr lang="en-US" sz="11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ACK/NACK feedback loop</a:t>
            </a: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verify and retransmit corrupted packets.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2544723" y="7089696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241"/>
            <a:ext cx="5868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Building on Prior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36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 advances previous research in ultrasonic data transfer.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94397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93790" y="276391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657540" y="245423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861614" y="262437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Foundational PoC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385179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Previous teams established a one-to-one ultrasonic communication channel between two Android devices.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2794397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428548" y="2763917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10292298" y="245423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496371" y="262437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85842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Physical Layer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5842" y="3851791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Utilized Frequency-Shift Keying (FSK) for acoustic data transfer.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401866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93790" y="537138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3657540" y="50617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3861614" y="523184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1051084" y="5968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Frequency Selection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051084" y="645926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Determined 18-19 kHz as optimal for inaudible mobile communication.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8548" y="5401866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7428548" y="5371386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10292298" y="50617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496371" y="523184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685842" y="5968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685842" y="645926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Implemented Fast Fourier Transform (FFT) for decoding binary data.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7464"/>
            <a:ext cx="6366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Equipment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298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Heterogeneous Mobile Nodes (Receivers/Transmitters):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4479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require at least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three concurrent devices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validate the many-to-many network topology and collision avoidance.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89012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must include a variety of models—specifically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two Android devices and one iPhone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—to account for different audio chipsets and microphone placements.</a:t>
            </a:r>
            <a:endParaRPr lang="en-US" sz="1750" dirty="0"/>
          </a:p>
          <a:p>
            <a:pPr marL="0" indent="0" algn="l" rt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Development and Compilation: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581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Apple Mac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is an essential requirement for utilizing the iOS development environment and compiling code for the iPhone Operating System.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6322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Development relies on standard Android and iOS APIs, specifically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AudioTrack/AudioRecord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Android and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AVAudioEngine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iOS.</a:t>
            </a:r>
            <a:endParaRPr lang="en-US" sz="1750" dirty="0"/>
          </a:p>
          <a:p>
            <a:pPr marL="0" indent="0" algn="l" rt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Environment Tools: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3123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Access to standard physical obstacles (e.g., solid barriers and walls) is necessary to verify the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signal containment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security properties of ultrasonic waves 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83633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Professional audio analysis software (e.g.,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Audacity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 is required to verify that bit durations precisely meet the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0.5ms timing requirement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6058"/>
            <a:ext cx="81705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Addressing Previous Limitations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2181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Past Challenges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77391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Lack of Network Protocol: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Limited to one-to-one connections, unable to handle multiple devices simultaneously. Collisions occurred with three or more devices.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0482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Single Platform Restriction: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Exclusively Android, limiting real-world application with heterogeneous devices (Android and iOS).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150150"/>
            <a:ext cx="6244709" cy="250567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8129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Impdrovements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3790" y="65784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Many-to-Many Communication: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Introducing CSMA/CA for sophisticated channel arbitration.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70206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Compatibility: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Ensuring seamless operation between Android and iOS.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1635</Words>
  <Application>Microsoft Office PowerPoint</Application>
  <PresentationFormat>מותאם אישית</PresentationFormat>
  <Paragraphs>198</Paragraphs>
  <Slides>21</Slides>
  <Notes>21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26" baseType="lpstr">
      <vt:lpstr>Consolas</vt:lpstr>
      <vt:lpstr>Arial</vt:lpstr>
      <vt:lpstr>Gelasio</vt:lpstr>
      <vt:lpstr>Lato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יוני גרינברג</cp:lastModifiedBy>
  <cp:revision>3</cp:revision>
  <dcterms:created xsi:type="dcterms:W3CDTF">2026-01-14T19:53:47Z</dcterms:created>
  <dcterms:modified xsi:type="dcterms:W3CDTF">2026-01-14T20:01:19Z</dcterms:modified>
</cp:coreProperties>
</file>